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4"/>
  </p:sldMasterIdLst>
  <p:notesMasterIdLst>
    <p:notesMasterId r:id="rId22"/>
  </p:notesMasterIdLst>
  <p:handoutMasterIdLst>
    <p:handoutMasterId r:id="rId23"/>
  </p:handoutMasterIdLst>
  <p:sldIdLst>
    <p:sldId id="349" r:id="rId5"/>
    <p:sldId id="421" r:id="rId6"/>
    <p:sldId id="422" r:id="rId7"/>
    <p:sldId id="423" r:id="rId8"/>
    <p:sldId id="424" r:id="rId9"/>
    <p:sldId id="425" r:id="rId10"/>
    <p:sldId id="426" r:id="rId11"/>
    <p:sldId id="427" r:id="rId12"/>
    <p:sldId id="428" r:id="rId13"/>
    <p:sldId id="429" r:id="rId14"/>
    <p:sldId id="430" r:id="rId15"/>
    <p:sldId id="435" r:id="rId16"/>
    <p:sldId id="431" r:id="rId17"/>
    <p:sldId id="432" r:id="rId18"/>
    <p:sldId id="433" r:id="rId19"/>
    <p:sldId id="434" r:id="rId20"/>
    <p:sldId id="436" r:id="rId21"/>
  </p:sldIdLst>
  <p:sldSz cx="9144000" cy="6858000" type="screen4x3"/>
  <p:notesSz cx="7010400" cy="92964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760">
          <p15:clr>
            <a:srgbClr val="A4A3A4"/>
          </p15:clr>
        </p15:guide>
        <p15:guide id="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B211"/>
    <a:srgbClr val="5A001E"/>
    <a:srgbClr val="98002E"/>
    <a:srgbClr val="F4A8BD"/>
    <a:srgbClr val="FAD5DF"/>
    <a:srgbClr val="646464"/>
    <a:srgbClr val="EF3E42"/>
    <a:srgbClr val="00AF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 showGuides="1">
      <p:cViewPr varScale="1">
        <p:scale>
          <a:sx n="81" d="100"/>
          <a:sy n="81" d="100"/>
        </p:scale>
        <p:origin x="1498" y="67"/>
      </p:cViewPr>
      <p:guideLst>
        <p:guide orient="horz" pos="760"/>
        <p:guide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28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3175" tIns="46588" rIns="93175" bIns="46588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wrap="square" lIns="93175" tIns="46588" rIns="93175" bIns="46588" numCol="1" anchor="t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Calibri" charset="0"/>
              </a:defRPr>
            </a:lvl1pPr>
          </a:lstStyle>
          <a:p>
            <a:pPr>
              <a:defRPr/>
            </a:pPr>
            <a:fld id="{F3EB8B8A-EEC8-B741-8C1C-E0ED074ADE05}" type="datetimeFigureOut">
              <a:rPr lang="en-US"/>
              <a:pPr>
                <a:defRPr/>
              </a:pPr>
              <a:t>11/27/2017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3175" tIns="46588" rIns="93175" bIns="46588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wrap="square" lIns="93175" tIns="46588" rIns="93175" bIns="46588" numCol="1" anchor="b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Calibri" charset="0"/>
              </a:defRPr>
            </a:lvl1pPr>
          </a:lstStyle>
          <a:p>
            <a:pPr>
              <a:defRPr/>
            </a:pPr>
            <a:fld id="{518E65DD-7BDA-9943-A05D-80ECD814715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5856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3175" tIns="46588" rIns="93175" bIns="46588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wrap="square" lIns="93175" tIns="46588" rIns="93175" bIns="46588" numCol="1" anchor="t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Calibri" charset="0"/>
              </a:defRPr>
            </a:lvl1pPr>
          </a:lstStyle>
          <a:p>
            <a:pPr>
              <a:defRPr/>
            </a:pPr>
            <a:fld id="{A0449182-C55E-DE4C-A71A-D08CF4DD997C}" type="datetimeFigureOut">
              <a:rPr lang="en-US"/>
              <a:pPr>
                <a:defRPr/>
              </a:pPr>
              <a:t>11/27/2017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2688" y="698500"/>
            <a:ext cx="4645025" cy="34845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5" tIns="46588" rIns="93175" bIns="46588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16425"/>
            <a:ext cx="5607050" cy="4183063"/>
          </a:xfrm>
          <a:prstGeom prst="rect">
            <a:avLst/>
          </a:prstGeom>
        </p:spPr>
        <p:txBody>
          <a:bodyPr vert="horz" lIns="93175" tIns="46588" rIns="93175" bIns="46588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3175" tIns="46588" rIns="93175" bIns="46588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wrap="square" lIns="93175" tIns="46588" rIns="93175" bIns="46588" numCol="1" anchor="b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Calibri" charset="0"/>
              </a:defRPr>
            </a:lvl1pPr>
          </a:lstStyle>
          <a:p>
            <a:pPr>
              <a:defRPr/>
            </a:pPr>
            <a:fld id="{DE7F37AD-274B-C84A-8CA2-A1ECB5A55E5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86337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E7F37AD-274B-C84A-8CA2-A1ECB5A55E59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2725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E7F37AD-274B-C84A-8CA2-A1ECB5A55E59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9088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E7F37AD-274B-C84A-8CA2-A1ECB5A55E59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6421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E7F37AD-274B-C84A-8CA2-A1ECB5A55E59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70061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E7F37AD-274B-C84A-8CA2-A1ECB5A55E59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5655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E7F37AD-274B-C84A-8CA2-A1ECB5A55E59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0686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E7F37AD-274B-C84A-8CA2-A1ECB5A55E59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91873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E7F37AD-274B-C84A-8CA2-A1ECB5A55E59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6290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55276" cy="6867144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381000" y="1070001"/>
            <a:ext cx="6721363" cy="1691283"/>
          </a:xfrm>
        </p:spPr>
        <p:txBody>
          <a:bodyPr bIns="0">
            <a:norm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[Insert Title Here]</a:t>
            </a:r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1000" y="2837483"/>
            <a:ext cx="5775091" cy="1607136"/>
          </a:xfrm>
        </p:spPr>
        <p:txBody>
          <a:bodyPr tIns="0" bIns="0"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[Insert Subtitle Here]</a:t>
            </a:r>
            <a:br>
              <a:rPr lang="en-US" dirty="0"/>
            </a:br>
            <a:r>
              <a:rPr lang="en-US" dirty="0"/>
              <a:t>[MM/DD/YYYY]</a:t>
            </a:r>
          </a:p>
        </p:txBody>
      </p:sp>
      <p:pic>
        <p:nvPicPr>
          <p:cNvPr id="24" name="Picture 23" descr="ATC_Uganda_logo.png"/>
          <p:cNvPicPr>
            <a:picLocks noChangeAspect="1"/>
          </p:cNvPicPr>
          <p:nvPr userDrawn="1"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35394" y="5540329"/>
            <a:ext cx="1392691" cy="904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5552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 userDrawn="1"/>
        </p:nvCxnSpPr>
        <p:spPr>
          <a:xfrm rot="5400000">
            <a:off x="728662" y="3198813"/>
            <a:ext cx="5853113" cy="1588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73050"/>
            <a:ext cx="3236913" cy="1555750"/>
          </a:xfrm>
        </p:spPr>
        <p:txBody>
          <a:bodyPr>
            <a:normAutofit/>
          </a:bodyPr>
          <a:lstStyle>
            <a:lvl1pPr algn="l">
              <a:defRPr sz="28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6200" y="273050"/>
            <a:ext cx="4953000" cy="5853113"/>
          </a:xfrm>
        </p:spPr>
        <p:txBody>
          <a:bodyPr/>
          <a:lstStyle>
            <a:lvl1pPr>
              <a:defRPr sz="2200">
                <a:solidFill>
                  <a:srgbClr val="6B757C"/>
                </a:solidFill>
              </a:defRPr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8600" y="1905000"/>
            <a:ext cx="3236913" cy="4221163"/>
          </a:xfrm>
        </p:spPr>
        <p:txBody>
          <a:bodyPr/>
          <a:lstStyle>
            <a:lvl1pPr marL="0" indent="0">
              <a:buNone/>
              <a:defRPr sz="2000">
                <a:solidFill>
                  <a:schemeClr val="accent5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7F4AEBD9-0C05-A146-AC5F-D246B6F072C9}" type="datetime2">
              <a:rPr lang="en-US"/>
              <a:pPr>
                <a:defRPr/>
              </a:pPr>
              <a:t>Monday, November 27, 2017</a:t>
            </a:fld>
            <a:endParaRPr lang="en-US"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EF195820-A877-4246-AAEA-C31D631A6C8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1906335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5181600"/>
            <a:ext cx="6553200" cy="414338"/>
          </a:xfrm>
        </p:spPr>
        <p:txBody>
          <a:bodyPr/>
          <a:lstStyle>
            <a:lvl1pPr algn="l">
              <a:defRPr sz="2000" b="1">
                <a:solidFill>
                  <a:srgbClr val="595959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28600" y="228600"/>
            <a:ext cx="86868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8600" y="5638800"/>
            <a:ext cx="6553200" cy="576262"/>
          </a:xfrm>
        </p:spPr>
        <p:txBody>
          <a:bodyPr/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AFF61517-96F3-794E-AF42-2DE4CC6109C6}" type="datetime2">
              <a:rPr lang="en-US"/>
              <a:pPr>
                <a:defRPr/>
              </a:pPr>
              <a:t>Monday, November 27, 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9B0669D7-4EC2-D943-8501-0351D5EF84F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262451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55276" cy="6867144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381000" y="1070001"/>
            <a:ext cx="6721363" cy="1691283"/>
          </a:xfrm>
        </p:spPr>
        <p:txBody>
          <a:bodyPr bIns="0">
            <a:norm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[Insert Title Here]</a:t>
            </a:r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1000" y="2837483"/>
            <a:ext cx="5775091" cy="1607136"/>
          </a:xfrm>
        </p:spPr>
        <p:txBody>
          <a:bodyPr tIns="0" bIns="0"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[Insert Subtitle Here]</a:t>
            </a:r>
            <a:br>
              <a:rPr lang="en-US" dirty="0"/>
            </a:br>
            <a:r>
              <a:rPr lang="en-US" dirty="0"/>
              <a:t>[MM/DD/YYYY]</a:t>
            </a:r>
          </a:p>
        </p:txBody>
      </p:sp>
      <p:pic>
        <p:nvPicPr>
          <p:cNvPr id="21" name="Picture 20" descr="ATC_Uganda_logo.png"/>
          <p:cNvPicPr>
            <a:picLocks noChangeAspect="1"/>
          </p:cNvPicPr>
          <p:nvPr userDrawn="1"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21093" y="5540329"/>
            <a:ext cx="1392691" cy="904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527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Side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8153400" y="0"/>
            <a:ext cx="990600" cy="3986213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bg2"/>
              </a:gs>
            </a:gsLst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74638"/>
            <a:ext cx="7767439" cy="71596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7767439" cy="498316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Vertical Text Placeholder 12"/>
          <p:cNvSpPr>
            <a:spLocks noGrp="1"/>
          </p:cNvSpPr>
          <p:nvPr>
            <p:ph type="body" orient="vert" sz="quarter" idx="13"/>
          </p:nvPr>
        </p:nvSpPr>
        <p:spPr>
          <a:xfrm>
            <a:off x="8153402" y="274638"/>
            <a:ext cx="990598" cy="5134157"/>
          </a:xfrm>
        </p:spPr>
        <p:txBody>
          <a:bodyPr vert="eaVert"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0670F965-F7E4-F448-BB1F-25AA9AC6B1F0}" type="datetime2">
              <a:rPr lang="en-US"/>
              <a:pPr>
                <a:defRPr/>
              </a:pPr>
              <a:t>Monday, November 27, 2017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7D5105C0-BAA0-8246-8E31-91F97C8E875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930959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228600" y="1118206"/>
            <a:ext cx="8686800" cy="49919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61887C5-6CFE-044E-87D4-21C2A07546DB}" type="datetime2">
              <a:rPr lang="en-US"/>
              <a:pPr>
                <a:defRPr/>
              </a:pPr>
              <a:t>Monday, November 27, 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A7E6BAB-6AD9-354F-9C52-10093EE6965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85269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228600" y="2971800"/>
            <a:ext cx="8153399" cy="1588"/>
          </a:xfrm>
          <a:prstGeom prst="line">
            <a:avLst/>
          </a:prstGeom>
          <a:ln>
            <a:gradFill flip="none" rotWithShape="1">
              <a:gsLst>
                <a:gs pos="75000">
                  <a:schemeClr val="accent1">
                    <a:shade val="95000"/>
                    <a:satMod val="105000"/>
                  </a:schemeClr>
                </a:gs>
                <a:gs pos="100000">
                  <a:srgbClr val="FFFFFF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3048000"/>
            <a:ext cx="7772400" cy="1362075"/>
          </a:xfrm>
        </p:spPr>
        <p:txBody>
          <a:bodyPr anchor="t">
            <a:normAutofit/>
          </a:bodyPr>
          <a:lstStyle>
            <a:lvl1pPr algn="l">
              <a:defRPr sz="3200" b="1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" y="1395413"/>
            <a:ext cx="7772400" cy="1500187"/>
          </a:xfrm>
        </p:spPr>
        <p:txBody>
          <a:bodyPr anchor="b"/>
          <a:lstStyle>
            <a:lvl1pPr marL="0" indent="0">
              <a:buNone/>
              <a:defRPr sz="220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B3E09E1D-4355-074A-80A3-3552027B2A63}" type="datetime2">
              <a:rPr lang="en-US"/>
              <a:pPr>
                <a:defRPr/>
              </a:pPr>
              <a:t>Monday, November 27, 2017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C1221FA1-874C-8D49-A318-EFF26F617F2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146644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143000"/>
            <a:ext cx="4267200" cy="4983163"/>
          </a:xfrm>
        </p:spPr>
        <p:txBody>
          <a:bodyPr/>
          <a:lstStyle>
            <a:lvl1pPr>
              <a:defRPr sz="2200"/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3000"/>
            <a:ext cx="4267200" cy="4983163"/>
          </a:xfrm>
        </p:spPr>
        <p:txBody>
          <a:bodyPr/>
          <a:lstStyle>
            <a:lvl1pPr>
              <a:defRPr sz="2200"/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0A610504-A918-9D4E-9DF5-8C35E9DA02A3}" type="datetime2">
              <a:rPr lang="en-US"/>
              <a:pPr>
                <a:defRPr/>
              </a:pPr>
              <a:t>Monday, November 27, 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1B5C5B04-6DF7-6447-AE63-3E97CA2E0FA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405432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" y="1066800"/>
            <a:ext cx="4268788" cy="639762"/>
          </a:xfrm>
        </p:spPr>
        <p:txBody>
          <a:bodyPr anchor="b"/>
          <a:lstStyle>
            <a:lvl1pPr marL="0" indent="0">
              <a:buNone/>
              <a:defRPr sz="2200" b="1">
                <a:solidFill>
                  <a:srgbClr val="595959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8600" y="1752600"/>
            <a:ext cx="4268788" cy="4373563"/>
          </a:xfrm>
        </p:spPr>
        <p:txBody>
          <a:bodyPr/>
          <a:lstStyle>
            <a:lvl1pPr>
              <a:defRPr sz="2000">
                <a:solidFill>
                  <a:srgbClr val="595959"/>
                </a:solidFill>
              </a:defRPr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066800"/>
            <a:ext cx="4270375" cy="639762"/>
          </a:xfrm>
        </p:spPr>
        <p:txBody>
          <a:bodyPr anchor="b"/>
          <a:lstStyle>
            <a:lvl1pPr marL="0" indent="0">
              <a:buNone/>
              <a:defRPr sz="2200" b="1">
                <a:solidFill>
                  <a:srgbClr val="595959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752600"/>
            <a:ext cx="4270375" cy="4373563"/>
          </a:xfrm>
        </p:spPr>
        <p:txBody>
          <a:bodyPr/>
          <a:lstStyle>
            <a:lvl1pPr>
              <a:defRPr sz="2000">
                <a:solidFill>
                  <a:srgbClr val="595959"/>
                </a:solidFill>
              </a:defRPr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897E2DA8-983A-0942-97F1-8F41E32A2809}" type="datetime2">
              <a:rPr lang="en-US"/>
              <a:pPr>
                <a:defRPr/>
              </a:pPr>
              <a:t>Monday, November 27, 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8CA5D0DD-3DB7-9A47-8641-0025FCC01C2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232795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10577927-FA43-874D-9DD6-5D6E79DE1B6A}" type="datetime2">
              <a:rPr lang="en-US"/>
              <a:pPr>
                <a:defRPr/>
              </a:pPr>
              <a:t>Monday, November 27, 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12D19011-B55F-9F40-8FAA-61098AAEAC5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035672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A7FA7C93-3E0E-004E-B70F-2E25122938CD}" type="datetime2">
              <a:rPr lang="en-US"/>
              <a:pPr>
                <a:defRPr/>
              </a:pPr>
              <a:t>Monday, November 27, 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2EF03B43-D23A-5B47-AE77-70F86D2B9F8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898588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228600" y="274638"/>
            <a:ext cx="8686800" cy="715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45720" rIns="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" y="1143000"/>
            <a:ext cx="8686800" cy="4983163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552575" y="6356350"/>
            <a:ext cx="2139950" cy="365125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900" smtClean="0">
                <a:solidFill>
                  <a:srgbClr val="898989"/>
                </a:solidFill>
                <a:cs typeface="Arial" charset="0"/>
              </a:defRPr>
            </a:lvl1pPr>
          </a:lstStyle>
          <a:p>
            <a:pPr>
              <a:defRPr/>
            </a:pPr>
            <a:fld id="{CFF1DA1F-C038-E04C-951F-0ACE88EA3B5D}" type="datetime2">
              <a:rPr lang="en-US"/>
              <a:pPr>
                <a:defRPr/>
              </a:pPr>
              <a:t>Monday, November 27, 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33813" y="6356350"/>
            <a:ext cx="2586037" cy="365125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1600200" cy="365125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900" smtClean="0">
                <a:solidFill>
                  <a:srgbClr val="898989"/>
                </a:solidFill>
                <a:cs typeface="Arial" charset="0"/>
              </a:defRPr>
            </a:lvl1pPr>
          </a:lstStyle>
          <a:p>
            <a:pPr>
              <a:defRPr/>
            </a:pPr>
            <a:fld id="{6BDF7737-9B84-3E46-9799-C7409EC3899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>
            <a:off x="228600" y="6330557"/>
            <a:ext cx="8153399" cy="1588"/>
          </a:xfrm>
          <a:prstGeom prst="line">
            <a:avLst/>
          </a:prstGeom>
          <a:ln>
            <a:gradFill flip="none" rotWithShape="1">
              <a:gsLst>
                <a:gs pos="75000">
                  <a:schemeClr val="accent1">
                    <a:shade val="95000"/>
                    <a:satMod val="105000"/>
                  </a:schemeClr>
                </a:gs>
                <a:gs pos="100000">
                  <a:srgbClr val="FFFFFF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2" name="Picture 12" descr="AT-logo--A_registered_small.pn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9925" y="6240463"/>
            <a:ext cx="704850" cy="481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951" r:id="rId1"/>
    <p:sldLayoutId id="2147483961" r:id="rId2"/>
    <p:sldLayoutId id="2147483952" r:id="rId3"/>
    <p:sldLayoutId id="2147483950" r:id="rId4"/>
    <p:sldLayoutId id="2147483953" r:id="rId5"/>
    <p:sldLayoutId id="2147483954" r:id="rId6"/>
    <p:sldLayoutId id="2147483955" r:id="rId7"/>
    <p:sldLayoutId id="2147483956" r:id="rId8"/>
    <p:sldLayoutId id="2147483957" r:id="rId9"/>
    <p:sldLayoutId id="2147483958" r:id="rId10"/>
    <p:sldLayoutId id="2147483959" r:id="rId11"/>
  </p:sldLayoutIdLst>
  <p:hf hdr="0" ftr="0" dt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  <a:cs typeface="Arial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  <a:cs typeface="Arial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  <a:cs typeface="Arial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  <a:cs typeface="Arial" charset="0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9pPr>
    </p:titleStyle>
    <p:bodyStyle>
      <a:lvl1pPr marL="0" indent="-3429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defRPr b="1" kern="1200">
          <a:solidFill>
            <a:srgbClr val="595959"/>
          </a:solidFill>
          <a:uFill>
            <a:solidFill>
              <a:schemeClr val="accent1"/>
            </a:solidFill>
          </a:uFill>
          <a:latin typeface="Arial"/>
          <a:ea typeface="ＭＳ Ｐゴシック" charset="0"/>
          <a:cs typeface="Arial"/>
        </a:defRPr>
      </a:lvl1pPr>
      <a:lvl2pPr marL="739775" indent="-573088" algn="l" defTabSz="457200" rtl="0" eaLnBrk="0" fontAlgn="base" hangingPunct="0">
        <a:lnSpc>
          <a:spcPct val="130000"/>
        </a:lnSpc>
        <a:spcBef>
          <a:spcPct val="20000"/>
        </a:spcBef>
        <a:spcAft>
          <a:spcPct val="0"/>
        </a:spcAft>
        <a:buClr>
          <a:schemeClr val="accent1"/>
        </a:buClr>
        <a:buSzPct val="130000"/>
        <a:buFont typeface="Arial Black" charset="0"/>
        <a:defRPr sz="1500" kern="1200">
          <a:solidFill>
            <a:schemeClr val="tx1"/>
          </a:solidFill>
          <a:latin typeface="Arial"/>
          <a:ea typeface="ＭＳ Ｐゴシック" charset="0"/>
          <a:cs typeface="Arial"/>
        </a:defRPr>
      </a:lvl2pPr>
      <a:lvl3pPr marL="454025" indent="-227013" algn="l" defTabSz="457200" rtl="0" eaLnBrk="0" fontAlgn="base" hangingPunct="0">
        <a:lnSpc>
          <a:spcPct val="130000"/>
        </a:lnSpc>
        <a:spcBef>
          <a:spcPct val="20000"/>
        </a:spcBef>
        <a:spcAft>
          <a:spcPct val="0"/>
        </a:spcAft>
        <a:buClr>
          <a:schemeClr val="accent1"/>
        </a:buClr>
        <a:buSzPct val="130000"/>
        <a:buFont typeface="Arial Black" charset="0"/>
        <a:buChar char="›"/>
        <a:defRPr sz="1500" kern="1200">
          <a:solidFill>
            <a:schemeClr val="tx1"/>
          </a:solidFill>
          <a:latin typeface="Arial"/>
          <a:ea typeface="ＭＳ Ｐゴシック" charset="0"/>
          <a:cs typeface="Arial"/>
        </a:defRPr>
      </a:lvl3pPr>
      <a:lvl4pPr marL="688975" indent="-234950" algn="l" defTabSz="457200" rtl="0" eaLnBrk="0" fontAlgn="base" hangingPunct="0">
        <a:lnSpc>
          <a:spcPct val="130000"/>
        </a:lnSpc>
        <a:spcBef>
          <a:spcPct val="20000"/>
        </a:spcBef>
        <a:spcAft>
          <a:spcPct val="0"/>
        </a:spcAft>
        <a:buClr>
          <a:srgbClr val="939BA1"/>
        </a:buClr>
        <a:buSzPct val="130000"/>
        <a:buFont typeface="Arial Black" charset="0"/>
        <a:buChar char="›"/>
        <a:defRPr sz="1500" kern="1200">
          <a:solidFill>
            <a:schemeClr val="tx1"/>
          </a:solidFill>
          <a:latin typeface="Arial"/>
          <a:ea typeface="ＭＳ Ｐゴシック" charset="0"/>
          <a:cs typeface="Arial"/>
        </a:defRPr>
      </a:lvl4pPr>
      <a:lvl5pPr marL="915988" indent="-227013" algn="l" defTabSz="457200" rtl="0" eaLnBrk="0" fontAlgn="base" hangingPunct="0">
        <a:lnSpc>
          <a:spcPct val="130000"/>
        </a:lnSpc>
        <a:spcBef>
          <a:spcPct val="20000"/>
        </a:spcBef>
        <a:spcAft>
          <a:spcPct val="0"/>
        </a:spcAft>
        <a:buClr>
          <a:srgbClr val="BEC3C7"/>
        </a:buClr>
        <a:buSzPct val="130000"/>
        <a:buFont typeface="Arial Black" charset="0"/>
        <a:buChar char="›"/>
        <a:defRPr sz="1500" kern="1200">
          <a:solidFill>
            <a:srgbClr val="595959"/>
          </a:solidFill>
          <a:latin typeface="Arial"/>
          <a:ea typeface="ＭＳ Ｐゴシック" charset="0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0999" y="1070001"/>
            <a:ext cx="8254117" cy="1691283"/>
          </a:xfrm>
        </p:spPr>
        <p:txBody>
          <a:bodyPr>
            <a:normAutofit/>
          </a:bodyPr>
          <a:lstStyle/>
          <a:p>
            <a:r>
              <a:rPr lang="en-US" sz="2400" dirty="0"/>
              <a:t>BATTERY PARAMETER CONFIGURATION POST BATTERY SWAP ( APM30)</a:t>
            </a:r>
          </a:p>
        </p:txBody>
      </p:sp>
    </p:spTree>
    <p:extLst>
      <p:ext uri="{BB962C8B-B14F-4D97-AF65-F5344CB8AC3E}">
        <p14:creationId xmlns:p14="http://schemas.microsoft.com/office/powerpoint/2010/main" val="38671779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Input login Credentials below;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6A7E6BAB-6AD9-354F-9C52-10093EE69653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775" y="1617785"/>
            <a:ext cx="5838093" cy="2625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1713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That leads you to the BTS access page below;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6A7E6BAB-6AD9-354F-9C52-10093EE69653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1" y="1716258"/>
            <a:ext cx="7796694" cy="4178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3601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6A7E6BAB-6AD9-354F-9C52-10093EE69653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Because we are to do BTS configurations, we click on the MML Icon on the display.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842867"/>
            <a:ext cx="7687141" cy="4267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6243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Entering commands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To access battery parameters we enter; MOD BATTERY command then execute.</a:t>
            </a:r>
          </a:p>
          <a:p>
            <a:r>
              <a:rPr lang="en-US" dirty="0"/>
              <a:t>Below will be displayed;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6A7E6BAB-6AD9-354F-9C52-10093EE69653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758462"/>
            <a:ext cx="7768115" cy="4479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6951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This gives access to all battery parameters configurable on the APM30.</a:t>
            </a:r>
          </a:p>
          <a:p>
            <a:r>
              <a:rPr lang="en-US" dirty="0"/>
              <a:t>Commonly configured parameters include;</a:t>
            </a:r>
          </a:p>
          <a:p>
            <a:r>
              <a:rPr lang="en-US" dirty="0"/>
              <a:t>-Float voltage</a:t>
            </a:r>
          </a:p>
          <a:p>
            <a:r>
              <a:rPr lang="en-US" dirty="0"/>
              <a:t>-boost voltage/</a:t>
            </a:r>
            <a:r>
              <a:rPr lang="en-US" dirty="0" err="1"/>
              <a:t>Equalising</a:t>
            </a:r>
            <a:r>
              <a:rPr lang="en-US" dirty="0"/>
              <a:t> voltage</a:t>
            </a:r>
          </a:p>
          <a:p>
            <a:r>
              <a:rPr lang="en-US" dirty="0"/>
              <a:t>-temperature coefficient value</a:t>
            </a:r>
          </a:p>
          <a:p>
            <a:r>
              <a:rPr lang="en-US" dirty="0"/>
              <a:t>-Battery charge current limit</a:t>
            </a:r>
          </a:p>
          <a:p>
            <a:r>
              <a:rPr lang="en-US" dirty="0"/>
              <a:t>-Battery Capacity</a:t>
            </a:r>
          </a:p>
          <a:p>
            <a:r>
              <a:rPr lang="en-US" dirty="0"/>
              <a:t>-Battery low voltage Disconnect</a:t>
            </a:r>
          </a:p>
          <a:p>
            <a:r>
              <a:rPr lang="en-US" dirty="0"/>
              <a:t>-Battery type</a:t>
            </a:r>
          </a:p>
          <a:p>
            <a:r>
              <a:rPr lang="en-US" dirty="0"/>
              <a:t>ETC….</a:t>
            </a:r>
          </a:p>
          <a:p>
            <a:endParaRPr lang="en-US" dirty="0"/>
          </a:p>
          <a:p>
            <a:r>
              <a:rPr lang="en-US" dirty="0"/>
              <a:t>NOTE; All parameters are entered without Decimal places</a:t>
            </a:r>
          </a:p>
          <a:p>
            <a:r>
              <a:rPr lang="en-US" dirty="0"/>
              <a:t>If say Float voltage is 53.5, it is entered as 535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6A7E6BAB-6AD9-354F-9C52-10093EE69653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7025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As below;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6A7E6BAB-6AD9-354F-9C52-10093EE69653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61945"/>
            <a:ext cx="7529925" cy="3876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6816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After all parameters have been entered, Click the execute button (Exec)</a:t>
            </a:r>
          </a:p>
          <a:p>
            <a:r>
              <a:rPr lang="en-US" dirty="0"/>
              <a:t>To save the changes.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6A7E6BAB-6AD9-354F-9C52-10093EE69653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129" y="2181050"/>
            <a:ext cx="6808763" cy="3586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6049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228600" y="1118206"/>
            <a:ext cx="8686800" cy="5127849"/>
          </a:xfrm>
        </p:spPr>
        <p:txBody>
          <a:bodyPr/>
          <a:lstStyle/>
          <a:p>
            <a:r>
              <a:rPr lang="en-US" dirty="0"/>
              <a:t>If all the commands entered have passed and saved, it will prompt you as below</a:t>
            </a:r>
          </a:p>
          <a:p>
            <a:r>
              <a:rPr lang="en-US" dirty="0"/>
              <a:t>Displaying all the settings that you have entered.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6A7E6BAB-6AD9-354F-9C52-10093EE69653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073" y="1857155"/>
            <a:ext cx="7725853" cy="4065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3189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 contents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6A7E6BAB-6AD9-354F-9C52-10093EE69653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-3900A Bts login criteria</a:t>
            </a:r>
          </a:p>
          <a:p>
            <a:r>
              <a:rPr lang="en-US" dirty="0"/>
              <a:t>-Tools (com cables) to use</a:t>
            </a:r>
          </a:p>
          <a:p>
            <a:r>
              <a:rPr lang="en-US" dirty="0"/>
              <a:t>-Accessing Battery parameters</a:t>
            </a:r>
          </a:p>
          <a:p>
            <a:r>
              <a:rPr lang="en-US" dirty="0"/>
              <a:t>-commands to enter</a:t>
            </a:r>
          </a:p>
          <a:p>
            <a:r>
              <a:rPr lang="en-US" dirty="0"/>
              <a:t>-Parameters to change</a:t>
            </a:r>
          </a:p>
          <a:p>
            <a:r>
              <a:rPr lang="en-US" dirty="0"/>
              <a:t>-Saving settings and Logging out</a:t>
            </a:r>
          </a:p>
        </p:txBody>
      </p:sp>
    </p:spTree>
    <p:extLst>
      <p:ext uri="{BB962C8B-B14F-4D97-AF65-F5344CB8AC3E}">
        <p14:creationId xmlns:p14="http://schemas.microsoft.com/office/powerpoint/2010/main" val="42665734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6A7E6BAB-6AD9-354F-9C52-10093EE69653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sz="quarter" idx="13"/>
          </p:nvPr>
        </p:nvSpPr>
        <p:spPr>
          <a:xfrm>
            <a:off x="228600" y="990600"/>
            <a:ext cx="8686800" cy="5365750"/>
          </a:xfrm>
        </p:spPr>
        <p:txBody>
          <a:bodyPr>
            <a:normAutofit/>
          </a:bodyPr>
          <a:lstStyle/>
          <a:p>
            <a:pPr indent="0">
              <a:lnSpc>
                <a:spcPct val="110000"/>
              </a:lnSpc>
            </a:pPr>
            <a:r>
              <a:rPr lang="en-US" sz="2400" u="sng" dirty="0"/>
              <a:t>3900A BTS LOGIN Criteria</a:t>
            </a:r>
          </a:p>
          <a:p>
            <a:pPr indent="0">
              <a:lnSpc>
                <a:spcPct val="110000"/>
              </a:lnSpc>
            </a:pPr>
            <a:r>
              <a:rPr lang="en-US" sz="1400" b="0" dirty="0"/>
              <a:t>To enable web based BTS (3900A) login, we have to set the laptop IP communication as below</a:t>
            </a:r>
          </a:p>
          <a:p>
            <a:pPr indent="0">
              <a:lnSpc>
                <a:spcPct val="110000"/>
              </a:lnSpc>
            </a:pPr>
            <a:endParaRPr lang="en-US" sz="1400" b="0" dirty="0"/>
          </a:p>
          <a:p>
            <a:pPr indent="0">
              <a:lnSpc>
                <a:spcPct val="110000"/>
              </a:lnSpc>
            </a:pPr>
            <a:endParaRPr lang="en-US" sz="1400" b="0" dirty="0"/>
          </a:p>
          <a:p>
            <a:pPr indent="0">
              <a:lnSpc>
                <a:spcPct val="110000"/>
              </a:lnSpc>
            </a:pPr>
            <a:r>
              <a:rPr lang="en-US" dirty="0"/>
              <a:t>  </a:t>
            </a:r>
            <a:endParaRPr lang="en-US" sz="1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8972" y="1814732"/>
            <a:ext cx="5090215" cy="4248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4746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6A7E6BAB-6AD9-354F-9C52-10093EE69653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sz="quarter" idx="13"/>
          </p:nvPr>
        </p:nvSpPr>
        <p:spPr>
          <a:xfrm>
            <a:off x="228600" y="990600"/>
            <a:ext cx="8686800" cy="4429760"/>
          </a:xfrm>
        </p:spPr>
        <p:txBody>
          <a:bodyPr>
            <a:normAutofit/>
          </a:bodyPr>
          <a:lstStyle/>
          <a:p>
            <a:pPr indent="0">
              <a:lnSpc>
                <a:spcPct val="110000"/>
              </a:lnSpc>
            </a:pPr>
            <a:r>
              <a:rPr lang="en-US" dirty="0"/>
              <a:t>Using internet explorer/ </a:t>
            </a:r>
            <a:r>
              <a:rPr lang="en-US" dirty="0" err="1"/>
              <a:t>firefox</a:t>
            </a:r>
            <a:r>
              <a:rPr lang="en-US" dirty="0"/>
              <a:t>/ google chrome  input login IP; 192:168:0:49</a:t>
            </a:r>
          </a:p>
          <a:p>
            <a:pPr indent="0">
              <a:lnSpc>
                <a:spcPct val="110000"/>
              </a:lnSpc>
            </a:pPr>
            <a:r>
              <a:rPr lang="en-US" sz="1800" dirty="0"/>
              <a:t>As below;</a:t>
            </a:r>
          </a:p>
          <a:p>
            <a:pPr indent="0">
              <a:lnSpc>
                <a:spcPct val="110000"/>
              </a:lnSpc>
            </a:pPr>
            <a:endParaRPr lang="en-US" sz="18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8600" y="274638"/>
            <a:ext cx="8686800" cy="45719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388" y="1842868"/>
            <a:ext cx="8583223" cy="3742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9584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6A7E6BAB-6AD9-354F-9C52-10093EE69653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sz="quarter" idx="13"/>
          </p:nvPr>
        </p:nvSpPr>
        <p:spPr>
          <a:xfrm>
            <a:off x="228600" y="225083"/>
            <a:ext cx="8686800" cy="5767754"/>
          </a:xfrm>
        </p:spPr>
        <p:txBody>
          <a:bodyPr>
            <a:normAutofit/>
          </a:bodyPr>
          <a:lstStyle/>
          <a:p>
            <a:pPr indent="0">
              <a:lnSpc>
                <a:spcPct val="110000"/>
              </a:lnSpc>
            </a:pPr>
            <a:r>
              <a:rPr lang="en-US" sz="2000" dirty="0"/>
              <a:t>Tools used to log onto the BTS;</a:t>
            </a:r>
          </a:p>
          <a:p>
            <a:pPr indent="0">
              <a:lnSpc>
                <a:spcPct val="110000"/>
              </a:lnSpc>
            </a:pPr>
            <a:r>
              <a:rPr lang="en-US" dirty="0"/>
              <a:t>-USB to RJ45 cable</a:t>
            </a:r>
          </a:p>
          <a:p>
            <a:pPr indent="0">
              <a:lnSpc>
                <a:spcPct val="110000"/>
              </a:lnSpc>
            </a:pPr>
            <a:endParaRPr lang="en-US" dirty="0"/>
          </a:p>
          <a:p>
            <a:pPr indent="0">
              <a:lnSpc>
                <a:spcPct val="110000"/>
              </a:lnSpc>
            </a:pPr>
            <a:endParaRPr lang="en-US" dirty="0"/>
          </a:p>
          <a:p>
            <a:pPr indent="0">
              <a:lnSpc>
                <a:spcPct val="110000"/>
              </a:lnSpc>
            </a:pPr>
            <a:endParaRPr lang="en-US" sz="1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886265"/>
            <a:ext cx="6324600" cy="4403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0565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6A7E6BAB-6AD9-354F-9C52-10093EE69653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sz="quarter" idx="13"/>
          </p:nvPr>
        </p:nvSpPr>
        <p:spPr>
          <a:xfrm>
            <a:off x="228600" y="0"/>
            <a:ext cx="8686800" cy="5420360"/>
          </a:xfrm>
        </p:spPr>
        <p:txBody>
          <a:bodyPr>
            <a:normAutofit/>
          </a:bodyPr>
          <a:lstStyle/>
          <a:p>
            <a:pPr indent="0">
              <a:lnSpc>
                <a:spcPct val="110000"/>
              </a:lnSpc>
            </a:pPr>
            <a:r>
              <a:rPr lang="en-US" dirty="0"/>
              <a:t>Straight cable;</a:t>
            </a:r>
          </a:p>
          <a:p>
            <a:pPr indent="0">
              <a:lnSpc>
                <a:spcPct val="110000"/>
              </a:lnSpc>
            </a:pPr>
            <a:endParaRPr lang="en-US" dirty="0"/>
          </a:p>
          <a:p>
            <a:pPr indent="0">
              <a:lnSpc>
                <a:spcPct val="110000"/>
              </a:lnSpc>
            </a:pPr>
            <a:endParaRPr lang="en-US" dirty="0"/>
          </a:p>
          <a:p>
            <a:pPr indent="0">
              <a:lnSpc>
                <a:spcPct val="110000"/>
              </a:lnSpc>
            </a:pPr>
            <a:endParaRPr lang="en-US" dirty="0"/>
          </a:p>
          <a:p>
            <a:pPr indent="0">
              <a:lnSpc>
                <a:spcPct val="110000"/>
              </a:lnSpc>
            </a:pPr>
            <a:endParaRPr lang="en-US" dirty="0"/>
          </a:p>
          <a:p>
            <a:pPr indent="0">
              <a:lnSpc>
                <a:spcPct val="110000"/>
              </a:lnSpc>
            </a:pPr>
            <a:endParaRPr lang="en-US" sz="1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828" y="520505"/>
            <a:ext cx="5824024" cy="4768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0628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6A7E6BAB-6AD9-354F-9C52-10093EE69653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sz="quarter" idx="13"/>
          </p:nvPr>
        </p:nvSpPr>
        <p:spPr>
          <a:xfrm>
            <a:off x="228600" y="990600"/>
            <a:ext cx="8686800" cy="3679874"/>
          </a:xfrm>
        </p:spPr>
        <p:txBody>
          <a:bodyPr>
            <a:normAutofit/>
          </a:bodyPr>
          <a:lstStyle/>
          <a:p>
            <a:pPr indent="0">
              <a:lnSpc>
                <a:spcPct val="110000"/>
              </a:lnSpc>
            </a:pPr>
            <a:r>
              <a:rPr lang="en-US" dirty="0"/>
              <a:t>Then above cables are inter connected and fixed in the Usb port on the LMPT board, BBU 3900A unit below</a:t>
            </a:r>
          </a:p>
          <a:p>
            <a:pPr indent="0">
              <a:lnSpc>
                <a:spcPct val="110000"/>
              </a:lnSpc>
            </a:pPr>
            <a:endParaRPr lang="en-US" dirty="0"/>
          </a:p>
          <a:p>
            <a:pPr indent="0">
              <a:lnSpc>
                <a:spcPct val="110000"/>
              </a:lnSpc>
            </a:pPr>
            <a:endParaRPr lang="en-US" dirty="0"/>
          </a:p>
          <a:p>
            <a:pPr indent="0">
              <a:lnSpc>
                <a:spcPct val="110000"/>
              </a:lnSpc>
            </a:pPr>
            <a:endParaRPr lang="en-US" dirty="0"/>
          </a:p>
          <a:p>
            <a:pPr indent="0">
              <a:lnSpc>
                <a:spcPct val="110000"/>
              </a:lnSpc>
            </a:pPr>
            <a:endParaRPr lang="en-US" dirty="0"/>
          </a:p>
          <a:p>
            <a:pPr indent="0">
              <a:lnSpc>
                <a:spcPct val="110000"/>
              </a:lnSpc>
            </a:pPr>
            <a:endParaRPr lang="en-US" dirty="0"/>
          </a:p>
          <a:p>
            <a:pPr indent="0">
              <a:lnSpc>
                <a:spcPct val="110000"/>
              </a:lnSpc>
            </a:pPr>
            <a:endParaRPr lang="en-US" sz="1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1" y="2067951"/>
            <a:ext cx="8310488" cy="3742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1927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6A7E6BAB-6AD9-354F-9C52-10093EE69653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sz="quarter" idx="13"/>
          </p:nvPr>
        </p:nvSpPr>
        <p:spPr>
          <a:xfrm>
            <a:off x="228600" y="990600"/>
            <a:ext cx="8686800" cy="4429760"/>
          </a:xfrm>
        </p:spPr>
        <p:txBody>
          <a:bodyPr>
            <a:normAutofit/>
          </a:bodyPr>
          <a:lstStyle/>
          <a:p>
            <a:pPr indent="0">
              <a:lnSpc>
                <a:spcPct val="110000"/>
              </a:lnSpc>
            </a:pPr>
            <a:r>
              <a:rPr lang="en-US" dirty="0"/>
              <a:t>LMPT BOARD;</a:t>
            </a:r>
          </a:p>
          <a:p>
            <a:pPr indent="0">
              <a:lnSpc>
                <a:spcPct val="110000"/>
              </a:lnSpc>
            </a:pPr>
            <a:r>
              <a:rPr lang="en-US" dirty="0"/>
              <a:t>Use the USB port</a:t>
            </a:r>
          </a:p>
          <a:p>
            <a:pPr indent="0">
              <a:lnSpc>
                <a:spcPct val="110000"/>
              </a:lnSpc>
            </a:pP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437" y="2433711"/>
            <a:ext cx="7230794" cy="1347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414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6A7E6BAB-6AD9-354F-9C52-10093EE69653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sz="quarter" idx="13"/>
          </p:nvPr>
        </p:nvSpPr>
        <p:spPr>
          <a:xfrm>
            <a:off x="407727" y="1263224"/>
            <a:ext cx="8328546" cy="5093126"/>
          </a:xfrm>
        </p:spPr>
        <p:txBody>
          <a:bodyPr>
            <a:normAutofit/>
          </a:bodyPr>
          <a:lstStyle/>
          <a:p>
            <a:pPr indent="0">
              <a:lnSpc>
                <a:spcPct val="110000"/>
              </a:lnSpc>
            </a:pPr>
            <a:r>
              <a:rPr lang="en-US" dirty="0"/>
              <a:t>After entering the log-in IP as 192.168.0.49 , IE/Chrome/ Firefox will display the page below</a:t>
            </a:r>
          </a:p>
          <a:p>
            <a:pPr indent="0">
              <a:lnSpc>
                <a:spcPct val="110000"/>
              </a:lnSpc>
            </a:pPr>
            <a:endParaRPr lang="en-US" dirty="0"/>
          </a:p>
          <a:p>
            <a:pPr indent="0">
              <a:lnSpc>
                <a:spcPct val="110000"/>
              </a:lnSpc>
            </a:pPr>
            <a:r>
              <a:rPr lang="en-US" dirty="0"/>
              <a:t>  </a:t>
            </a:r>
          </a:p>
          <a:p>
            <a:pPr indent="0">
              <a:lnSpc>
                <a:spcPct val="110000"/>
              </a:lnSpc>
            </a:pPr>
            <a:endParaRPr lang="en-US" dirty="0"/>
          </a:p>
          <a:p>
            <a:pPr indent="0">
              <a:lnSpc>
                <a:spcPct val="110000"/>
              </a:lnSpc>
            </a:pPr>
            <a:endParaRPr lang="en-US" dirty="0"/>
          </a:p>
          <a:p>
            <a:pPr indent="0">
              <a:lnSpc>
                <a:spcPct val="110000"/>
              </a:lnSpc>
            </a:pPr>
            <a:endParaRPr lang="en-US" dirty="0"/>
          </a:p>
          <a:p>
            <a:pPr indent="0">
              <a:lnSpc>
                <a:spcPct val="110000"/>
              </a:lnSpc>
            </a:pPr>
            <a:endParaRPr lang="en-US" dirty="0"/>
          </a:p>
          <a:p>
            <a:pPr indent="0">
              <a:lnSpc>
                <a:spcPct val="110000"/>
              </a:lnSpc>
            </a:pPr>
            <a:endParaRPr lang="en-US" dirty="0"/>
          </a:p>
          <a:p>
            <a:pPr indent="0">
              <a:lnSpc>
                <a:spcPct val="110000"/>
              </a:lnSpc>
            </a:pPr>
            <a:r>
              <a:rPr lang="en-US" sz="1800" dirty="0"/>
              <a:t>  </a:t>
            </a:r>
          </a:p>
          <a:p>
            <a:pPr indent="0">
              <a:lnSpc>
                <a:spcPct val="110000"/>
              </a:lnSpc>
            </a:pPr>
            <a:endParaRPr lang="en-US" sz="1800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BTS login;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727" y="2011680"/>
            <a:ext cx="7536593" cy="4072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508358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American Tower NEW">
      <a:dk1>
        <a:srgbClr val="000000"/>
      </a:dk1>
      <a:lt1>
        <a:srgbClr val="FFFFFF"/>
      </a:lt1>
      <a:dk2>
        <a:srgbClr val="003F5F"/>
      </a:dk2>
      <a:lt2>
        <a:srgbClr val="CFD4D8"/>
      </a:lt2>
      <a:accent1>
        <a:srgbClr val="D11242"/>
      </a:accent1>
      <a:accent2>
        <a:srgbClr val="0069AA"/>
      </a:accent2>
      <a:accent3>
        <a:srgbClr val="00703C"/>
      </a:accent3>
      <a:accent4>
        <a:srgbClr val="EEB211"/>
      </a:accent4>
      <a:accent5>
        <a:srgbClr val="939BA1"/>
      </a:accent5>
      <a:accent6>
        <a:srgbClr val="F47B20"/>
      </a:accent6>
      <a:hlink>
        <a:srgbClr val="00AFDB"/>
      </a:hlink>
      <a:folHlink>
        <a:srgbClr val="A04276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477F244EB1A6C45837CDF3B581A07A0" ma:contentTypeVersion="9" ma:contentTypeDescription="Create a new document." ma:contentTypeScope="" ma:versionID="8ddc6eb7e0cb3bbb43bf28fd90061706">
  <xsd:schema xmlns:xsd="http://www.w3.org/2001/XMLSchema" xmlns:p="http://schemas.microsoft.com/office/2006/metadata/properties" xmlns:ns2="702ae1d9-aa80-463d-95ed-73eca8694971" targetNamespace="http://schemas.microsoft.com/office/2006/metadata/properties" ma:root="true" ma:fieldsID="28afa66faa306bfe7812189a2cc8f4fd" ns2:_="">
    <xsd:import namespace="702ae1d9-aa80-463d-95ed-73eca8694971"/>
    <xsd:element name="properties">
      <xsd:complexType>
        <xsd:sequence>
          <xsd:element name="documentManagement">
            <xsd:complexType>
              <xsd:all>
                <xsd:element ref="ns2:Document_x0020_Type"/>
                <xsd:element ref="ns2:Category0"/>
                <xsd:element ref="ns2:Description0"/>
                <xsd:element ref="ns2:Document_x0020__x0023_" minOccurs="0"/>
                <xsd:element ref="ns2:Archive" minOccurs="0"/>
                <xsd:element ref="ns2:More_x0020_Details" minOccurs="0"/>
                <xsd:element ref="ns2:LinkTitle" minOccurs="0"/>
                <xsd:element ref="ns2:LinkURL" minOccurs="0"/>
                <xsd:element ref="ns2:ViewPosition" minOccurs="0"/>
              </xsd:all>
            </xsd:complexType>
          </xsd:element>
        </xsd:sequence>
      </xsd:complexType>
    </xsd:element>
  </xsd:schema>
  <xsd:schema xmlns:xsd="http://www.w3.org/2001/XMLSchema" xmlns:dms="http://schemas.microsoft.com/office/2006/documentManagement/types" targetNamespace="702ae1d9-aa80-463d-95ed-73eca8694971" elementFormDefault="qualified">
    <xsd:import namespace="http://schemas.microsoft.com/office/2006/documentManagement/types"/>
    <xsd:element name="Document_x0020_Type" ma:index="8" ma:displayName="Document Type" ma:default="Procedure" ma:format="RadioButtons" ma:internalName="Document_x0020_Type">
      <xsd:simpleType>
        <xsd:restriction base="dms:Choice">
          <xsd:enumeration value="Procedure"/>
          <xsd:enumeration value="Form"/>
          <xsd:enumeration value="List"/>
          <xsd:enumeration value="Bulletin"/>
          <xsd:enumeration value="Policy"/>
          <xsd:enumeration value="Summary"/>
          <xsd:enumeration value="Training"/>
          <xsd:enumeration value="Other Document"/>
          <xsd:enumeration value="Employee Program"/>
        </xsd:restriction>
      </xsd:simpleType>
    </xsd:element>
    <xsd:element name="Category0" ma:index="9" ma:displayName="Category" ma:default="" ma:format="RadioButtons" ma:internalName="Category0">
      <xsd:simpleType>
        <xsd:restriction base="dms:Choice">
          <xsd:enumeration value="Desktop Wallpaper"/>
          <xsd:enumeration value="Corporate Standards"/>
          <xsd:enumeration value="PowerPoint Templates"/>
          <xsd:enumeration value="E-Letterhead"/>
          <xsd:enumeration value="Fax and Memo Templates"/>
          <xsd:enumeration value="Company Collateral"/>
          <xsd:enumeration value="Promotional Items"/>
          <xsd:enumeration value="Archived Employee Communications"/>
          <xsd:enumeration value="Business Cards/Stationery"/>
          <xsd:enumeration value="Screensavers"/>
          <xsd:enumeration value="Marketing Materials"/>
        </xsd:restriction>
      </xsd:simpleType>
    </xsd:element>
    <xsd:element name="Description0" ma:index="10" ma:displayName="Description" ma:internalName="Description0">
      <xsd:simpleType>
        <xsd:restriction base="dms:Note"/>
      </xsd:simpleType>
    </xsd:element>
    <xsd:element name="Document_x0020__x0023_" ma:index="11" nillable="true" ma:displayName="Document #" ma:description="Enter the assigned Document #, normally assigned by the Corporate Audit Department." ma:internalName="Document_x0020__x0023_">
      <xsd:simpleType>
        <xsd:restriction base="dms:Text">
          <xsd:maxLength value="100"/>
        </xsd:restriction>
      </xsd:simpleType>
    </xsd:element>
    <xsd:element name="Archive" ma:index="12" nillable="true" ma:displayName="Archive" ma:description="Select to archive this document. Archive a document when it is no longer in use." ma:internalName="Archive">
      <xsd:simpleType>
        <xsd:restriction base="dms:Boolean"/>
      </xsd:simpleType>
    </xsd:element>
    <xsd:element name="More_x0020_Details" ma:index="13" nillable="true" ma:displayName="More Details" ma:internalName="More_x0020_Details">
      <xsd:simpleType>
        <xsd:restriction base="dms:Note"/>
      </xsd:simpleType>
    </xsd:element>
    <xsd:element name="LinkTitle" ma:index="14" nillable="true" ma:displayName="LinkTitle" ma:internalName="LinkTitle">
      <xsd:simpleType>
        <xsd:restriction base="dms:Text">
          <xsd:maxLength value="255"/>
        </xsd:restriction>
      </xsd:simpleType>
    </xsd:element>
    <xsd:element name="LinkURL" ma:index="15" nillable="true" ma:displayName="LinkURL" ma:description="Enter url for link. NOTE: do not include http://, this will be added automatically." ma:internalName="LinkURL">
      <xsd:simpleType>
        <xsd:restriction base="dms:Text">
          <xsd:maxLength value="255"/>
        </xsd:restriction>
      </xsd:simpleType>
    </xsd:element>
    <xsd:element name="ViewPosition" ma:index="16" nillable="true" ma:displayName="View Position" ma:description="The position number that this item will be displayed in views that sort by position." ma:internalName="ViewPosition">
      <xsd:simpleType>
        <xsd:restriction base="dms:Number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3.xml><?xml version="1.0" encoding="utf-8"?>
<p:properties xmlns:p="http://schemas.microsoft.com/office/2006/metadata/properties" xmlns:xsi="http://www.w3.org/2001/XMLSchema-instance">
  <documentManagement>
    <LinkTitle xmlns="702ae1d9-aa80-463d-95ed-73eca8694971" xsi:nil="true"/>
    <LinkURL xmlns="702ae1d9-aa80-463d-95ed-73eca8694971" xsi:nil="true"/>
    <ViewPosition xmlns="702ae1d9-aa80-463d-95ed-73eca8694971">13</ViewPosition>
    <Category0 xmlns="702ae1d9-aa80-463d-95ed-73eca8694971">PowerPoint Templates</Category0>
    <Description0 xmlns="702ae1d9-aa80-463d-95ed-73eca8694971">Cover and interior slide template for internal and external ATC Uganda presentations</Description0>
    <Archive xmlns="702ae1d9-aa80-463d-95ed-73eca8694971">false</Archive>
    <More_x0020_Details xmlns="702ae1d9-aa80-463d-95ed-73eca8694971" xsi:nil="true"/>
    <Document_x0020_Type xmlns="702ae1d9-aa80-463d-95ed-73eca8694971">Other Document</Document_x0020_Type>
    <Document_x0020__x0023_ xmlns="702ae1d9-aa80-463d-95ed-73eca8694971" xsi:nil="true"/>
  </documentManagement>
</p:properties>
</file>

<file path=customXml/itemProps1.xml><?xml version="1.0" encoding="utf-8"?>
<ds:datastoreItem xmlns:ds="http://schemas.openxmlformats.org/officeDocument/2006/customXml" ds:itemID="{D8761BD4-0C85-44B9-8858-C4864983E1D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20C71C1-FEBD-4AEF-8F5A-4CA05DA069D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02ae1d9-aa80-463d-95ed-73eca8694971"/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customXml/itemProps3.xml><?xml version="1.0" encoding="utf-8"?>
<ds:datastoreItem xmlns:ds="http://schemas.openxmlformats.org/officeDocument/2006/customXml" ds:itemID="{A8E0AAB1-4B47-47FC-8317-E1407B5E433D}">
  <ds:schemaRefs>
    <ds:schemaRef ds:uri="702ae1d9-aa80-463d-95ed-73eca8694971"/>
    <ds:schemaRef ds:uri="http://schemas.microsoft.com/office/2006/metadata/properties"/>
    <ds:schemaRef ds:uri="http://purl.org/dc/dcmitype/"/>
    <ds:schemaRef ds:uri="http://www.w3.org/XML/1998/namespace"/>
    <ds:schemaRef ds:uri="http://purl.org/dc/elements/1.1/"/>
    <ds:schemaRef ds:uri="http://schemas.openxmlformats.org/package/2006/metadata/core-properties"/>
    <ds:schemaRef ds:uri="http://schemas.microsoft.com/office/2006/documentManagement/typ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24025</TotalTime>
  <Words>344</Words>
  <Application>Microsoft Office PowerPoint</Application>
  <PresentationFormat>On-screen Show (4:3)</PresentationFormat>
  <Paragraphs>88</Paragraphs>
  <Slides>17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ＭＳ Ｐゴシック</vt:lpstr>
      <vt:lpstr>Arial</vt:lpstr>
      <vt:lpstr>Arial Black</vt:lpstr>
      <vt:lpstr>Calibri</vt:lpstr>
      <vt:lpstr>1_Office Theme</vt:lpstr>
      <vt:lpstr>BATTERY PARAMETER CONFIGURATION POST BATTERY SWAP ( APM30)</vt:lpstr>
      <vt:lpstr> contents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BTS login;</vt:lpstr>
      <vt:lpstr>PowerPoint Presentation</vt:lpstr>
      <vt:lpstr>PowerPoint Presentation</vt:lpstr>
      <vt:lpstr>PowerPoint Presentation</vt:lpstr>
      <vt:lpstr>Entering commands</vt:lpstr>
      <vt:lpstr>PowerPoint Presentation</vt:lpstr>
      <vt:lpstr>PowerPoint Presentation</vt:lpstr>
      <vt:lpstr>PowerPoint Presentation</vt:lpstr>
      <vt:lpstr>conclusion</vt:lpstr>
    </vt:vector>
  </TitlesOfParts>
  <Company>American Tower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ATC Uganda PowerPoint Template and Tutorial</dc:title>
  <dc:subject>quick facts, financials, stats and overview about American Tower</dc:subject>
  <dc:creator>Maeghan Oberoi</dc:creator>
  <cp:keywords>financials, about AMerican Tower, timeline, inernational expansion, core solutions</cp:keywords>
  <cp:lastModifiedBy>David Bbosa</cp:lastModifiedBy>
  <cp:revision>540</cp:revision>
  <cp:lastPrinted>2016-01-18T07:20:41Z</cp:lastPrinted>
  <dcterms:created xsi:type="dcterms:W3CDTF">2012-11-12T19:48:38Z</dcterms:created>
  <dcterms:modified xsi:type="dcterms:W3CDTF">2017-11-27T05:59:35Z</dcterms:modified>
  <cp:category>quarterly update and overview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0x010100A477F244EB1A6C45837CDF3B581A07A0</vt:lpwstr>
  </property>
  <property fmtid="{D5CDD505-2E9C-101B-9397-08002B2CF9AE}" pid="3" name="Order">
    <vt:r8>9800</vt:r8>
  </property>
</Properties>
</file>